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20"/>
  </p:notesMasterIdLst>
  <p:sldIdLst>
    <p:sldId id="366" r:id="rId2"/>
    <p:sldId id="365" r:id="rId3"/>
    <p:sldId id="382" r:id="rId4"/>
    <p:sldId id="380" r:id="rId5"/>
    <p:sldId id="381" r:id="rId6"/>
    <p:sldId id="383" r:id="rId7"/>
    <p:sldId id="384" r:id="rId8"/>
    <p:sldId id="385" r:id="rId9"/>
    <p:sldId id="368" r:id="rId10"/>
    <p:sldId id="373" r:id="rId11"/>
    <p:sldId id="386" r:id="rId12"/>
    <p:sldId id="376" r:id="rId13"/>
    <p:sldId id="378" r:id="rId14"/>
    <p:sldId id="389" r:id="rId15"/>
    <p:sldId id="379" r:id="rId16"/>
    <p:sldId id="390" r:id="rId17"/>
    <p:sldId id="387" r:id="rId18"/>
    <p:sldId id="3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p:cViewPr>
        <p:scale>
          <a:sx n="66" d="100"/>
          <a:sy n="66" d="100"/>
        </p:scale>
        <p:origin x="-1446"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96B3D-36A1-4A5B-ACDA-EFB84A73B317}" type="datetimeFigureOut">
              <a:rPr lang="en-US" smtClean="0"/>
              <a:pPr/>
              <a:t>9/24/2020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26617-E31B-4A4E-8CDC-FD6226DC4587}" type="slidenum">
              <a:rPr lang="en-US" smtClean="0"/>
              <a:pPr/>
              <a:t>‹#›</a:t>
            </a:fld>
            <a:endParaRPr lang="en-US"/>
          </a:p>
        </p:txBody>
      </p:sp>
    </p:spTree>
    <p:extLst>
      <p:ext uri="{BB962C8B-B14F-4D97-AF65-F5344CB8AC3E}">
        <p14:creationId xmlns:p14="http://schemas.microsoft.com/office/powerpoint/2010/main" val="314802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26ABE77F-2E17-4395-95CE-E91080383392}" type="datetimeFigureOut">
              <a:rPr lang="en-US" smtClean="0"/>
              <a:pPr/>
              <a:t>9/24/2020</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69899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ABE77F-2E17-4395-95CE-E91080383392}"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338933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6ABE77F-2E17-4395-95CE-E91080383392}"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104638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6ABE77F-2E17-4395-95CE-E91080383392}"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3360460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ABE77F-2E17-4395-95CE-E91080383392}"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3395535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6ABE77F-2E17-4395-95CE-E91080383392}" type="datetimeFigureOut">
              <a:rPr lang="en-US" smtClean="0"/>
              <a:pPr/>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840607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6ABE77F-2E17-4395-95CE-E91080383392}" type="datetimeFigureOut">
              <a:rPr lang="en-US" smtClean="0"/>
              <a:pPr/>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106911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26ABE77F-2E17-4395-95CE-E91080383392}" type="datetimeFigureOut">
              <a:rPr lang="en-US" smtClean="0"/>
              <a:pPr/>
              <a:t>9/24/2020</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1560702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ABE77F-2E17-4395-95CE-E91080383392}" type="datetimeFigureOut">
              <a:rPr lang="en-US" smtClean="0"/>
              <a:pPr/>
              <a:t>9/24/2020</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357844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ABE77F-2E17-4395-95CE-E91080383392}"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398394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ABE77F-2E17-4395-95CE-E91080383392}"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388735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ABE77F-2E17-4395-95CE-E91080383392}"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83407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ABE77F-2E17-4395-95CE-E91080383392}" type="datetimeFigureOut">
              <a:rPr lang="en-US" smtClean="0"/>
              <a:pPr/>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46076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ABE77F-2E17-4395-95CE-E91080383392}" type="datetimeFigureOut">
              <a:rPr lang="en-US" smtClean="0"/>
              <a:pPr/>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52235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26ABE77F-2E17-4395-95CE-E91080383392}" type="datetimeFigureOut">
              <a:rPr lang="en-US" smtClean="0"/>
              <a:pPr/>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62172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ABE77F-2E17-4395-95CE-E91080383392}"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442719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ABE77F-2E17-4395-95CE-E91080383392}"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424096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26ABE77F-2E17-4395-95CE-E91080383392}" type="datetimeFigureOut">
              <a:rPr lang="en-US" smtClean="0"/>
              <a:pPr/>
              <a:t>9/24/2020</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3628ADE-5C4C-40C3-8799-539A4F4DE263}" type="slidenum">
              <a:rPr lang="en-US" smtClean="0"/>
              <a:pPr/>
              <a:t>‹#›</a:t>
            </a:fld>
            <a:endParaRPr lang="en-US"/>
          </a:p>
        </p:txBody>
      </p:sp>
    </p:spTree>
    <p:extLst>
      <p:ext uri="{BB962C8B-B14F-4D97-AF65-F5344CB8AC3E}">
        <p14:creationId xmlns:p14="http://schemas.microsoft.com/office/powerpoint/2010/main" val="274398964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62200"/>
            <a:ext cx="6858000" cy="2169877"/>
          </a:xfrm>
        </p:spPr>
        <p:txBody>
          <a:bodyPr/>
          <a:lstStyle/>
          <a:p>
            <a:pPr algn="ctr"/>
            <a:r>
              <a:rPr lang="en-US" sz="4000" b="1" dirty="0" smtClean="0">
                <a:latin typeface="Times New Roman" pitchFamily="18" charset="0"/>
                <a:cs typeface="Times New Roman" pitchFamily="18" charset="0"/>
              </a:rPr>
              <a:t>LECTURE # 02</a:t>
            </a:r>
            <a:br>
              <a:rPr lang="en-US" sz="4000" b="1" dirty="0" smtClean="0">
                <a:latin typeface="Times New Roman" pitchFamily="18" charset="0"/>
                <a:cs typeface="Times New Roman" pitchFamily="18" charset="0"/>
              </a:rPr>
            </a:br>
            <a:r>
              <a:rPr lang="en-GB" sz="4000" b="1" dirty="0" smtClean="0">
                <a:latin typeface="Times New Roman" pitchFamily="18" charset="0"/>
                <a:cs typeface="Times New Roman" pitchFamily="18" charset="0"/>
              </a:rPr>
              <a:t> SLUMS AND SQUATTERS</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Rectangle 2"/>
          <p:cNvSpPr/>
          <p:nvPr/>
        </p:nvSpPr>
        <p:spPr>
          <a:xfrm>
            <a:off x="1941286" y="5181600"/>
            <a:ext cx="5486400" cy="1292662"/>
          </a:xfrm>
          <a:prstGeom prst="rect">
            <a:avLst/>
          </a:prstGeom>
        </p:spPr>
        <p:txBody>
          <a:bodyPr wrap="square">
            <a:spAutoFit/>
          </a:bodyPr>
          <a:lstStyle/>
          <a:p>
            <a:pPr algn="ctr"/>
            <a:r>
              <a:rPr lang="en-US" sz="1600" dirty="0">
                <a:latin typeface="Times New Roman" pitchFamily="18" charset="0"/>
                <a:cs typeface="Times New Roman" pitchFamily="18" charset="0"/>
              </a:rPr>
              <a:t>Department: City and  Regional Planning, LCWU</a:t>
            </a:r>
          </a:p>
          <a:p>
            <a:pPr algn="ctr"/>
            <a:r>
              <a:rPr lang="en-US" sz="1600" dirty="0">
                <a:latin typeface="Times New Roman" pitchFamily="18" charset="0"/>
                <a:cs typeface="Times New Roman" pitchFamily="18" charset="0"/>
              </a:rPr>
              <a:t>Subject : Urban Renewal and Conservation</a:t>
            </a:r>
          </a:p>
          <a:p>
            <a:pPr algn="ctr"/>
            <a:r>
              <a:rPr lang="en-US" sz="1600" dirty="0">
                <a:latin typeface="Times New Roman" pitchFamily="18" charset="0"/>
                <a:cs typeface="Times New Roman" pitchFamily="18" charset="0"/>
              </a:rPr>
              <a:t>Course Code: Maj/Crp-303</a:t>
            </a:r>
          </a:p>
          <a:p>
            <a:pPr algn="ctr"/>
            <a:r>
              <a:rPr lang="en-US" sz="1600" dirty="0">
                <a:latin typeface="Times New Roman" pitchFamily="18" charset="0"/>
                <a:cs typeface="Times New Roman" pitchFamily="18" charset="0"/>
              </a:rPr>
              <a:t>Course Instructor: Ms. </a:t>
            </a:r>
            <a:r>
              <a:rPr lang="en-US" sz="1600" dirty="0" err="1">
                <a:latin typeface="Times New Roman" pitchFamily="18" charset="0"/>
                <a:cs typeface="Times New Roman" pitchFamily="18" charset="0"/>
              </a:rPr>
              <a:t>Faryal</a:t>
            </a:r>
            <a:r>
              <a:rPr lang="en-US" sz="1600" dirty="0">
                <a:latin typeface="Times New Roman" pitchFamily="18" charset="0"/>
                <a:cs typeface="Times New Roman" pitchFamily="18" charset="0"/>
              </a:rPr>
              <a:t> Khalid</a:t>
            </a:r>
          </a:p>
          <a:p>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851612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058830" cy="709865"/>
          </a:xfrm>
        </p:spPr>
        <p:txBody>
          <a:bodyPr/>
          <a:lstStyle/>
          <a:p>
            <a:pPr algn="ctr"/>
            <a:r>
              <a:rPr lang="en-GB" sz="4000" b="1" dirty="0" smtClean="0">
                <a:latin typeface="Times New Roman" pitchFamily="18" charset="0"/>
                <a:cs typeface="Times New Roman" pitchFamily="18" charset="0"/>
              </a:rPr>
              <a:t>CAUSES OF SQUATTERS</a:t>
            </a:r>
            <a:endParaRPr lang="en-GB" sz="4000" dirty="0">
              <a:latin typeface="Times New Roman" pitchFamily="18" charset="0"/>
              <a:cs typeface="Times New Roman" pitchFamily="18" charset="0"/>
            </a:endParaRPr>
          </a:p>
        </p:txBody>
      </p:sp>
      <p:sp>
        <p:nvSpPr>
          <p:cNvPr id="3" name="Content Placeholder 2"/>
          <p:cNvSpPr>
            <a:spLocks noGrp="1"/>
          </p:cNvSpPr>
          <p:nvPr>
            <p:ph idx="1"/>
          </p:nvPr>
        </p:nvSpPr>
        <p:spPr>
          <a:xfrm>
            <a:off x="864382" y="2489200"/>
            <a:ext cx="7365218" cy="3530600"/>
          </a:xfrm>
        </p:spPr>
        <p:txBody>
          <a:bodyPr>
            <a:normAutofit/>
          </a:bodyPr>
          <a:lstStyle/>
          <a:p>
            <a:pPr lvl="0"/>
            <a:r>
              <a:rPr lang="en-GB" sz="2400" dirty="0" smtClean="0">
                <a:latin typeface="Times New Roman" pitchFamily="18" charset="0"/>
                <a:cs typeface="Times New Roman" pitchFamily="18" charset="0"/>
              </a:rPr>
              <a:t>High cost of living </a:t>
            </a:r>
          </a:p>
          <a:p>
            <a:pPr lvl="0"/>
            <a:r>
              <a:rPr lang="en-GB" sz="2400" dirty="0" smtClean="0">
                <a:latin typeface="Times New Roman" pitchFamily="18" charset="0"/>
                <a:cs typeface="Times New Roman" pitchFamily="18" charset="0"/>
              </a:rPr>
              <a:t>Lack of proper housing.</a:t>
            </a:r>
          </a:p>
          <a:p>
            <a:pPr lvl="0"/>
            <a:r>
              <a:rPr lang="en-GB" sz="2400" dirty="0" smtClean="0">
                <a:latin typeface="Times New Roman" pitchFamily="18" charset="0"/>
                <a:cs typeface="Times New Roman" pitchFamily="18" charset="0"/>
              </a:rPr>
              <a:t>Social Marginalization. </a:t>
            </a:r>
          </a:p>
          <a:p>
            <a:pPr lvl="0"/>
            <a:r>
              <a:rPr lang="en-GB" sz="2400" dirty="0" smtClean="0">
                <a:latin typeface="Times New Roman" pitchFamily="18" charset="0"/>
                <a:cs typeface="Times New Roman" pitchFamily="18" charset="0"/>
              </a:rPr>
              <a:t>Inadequate formal land distribution</a:t>
            </a:r>
          </a:p>
          <a:p>
            <a:pPr>
              <a:buNone/>
            </a:pPr>
            <a:endParaRPr lang="en-GB"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363630" cy="709865"/>
          </a:xfrm>
        </p:spPr>
        <p:txBody>
          <a:bodyPr/>
          <a:lstStyle/>
          <a:p>
            <a:pPr algn="ctr"/>
            <a:r>
              <a:rPr lang="en-GB" sz="4000" b="1" dirty="0" smtClean="0">
                <a:latin typeface="Times New Roman" pitchFamily="18" charset="0"/>
                <a:cs typeface="Times New Roman" pitchFamily="18" charset="0"/>
              </a:rPr>
              <a:t>PROBLEMS ASSOCIATED WITH SLUMS</a:t>
            </a:r>
            <a:endParaRPr lang="en-GB"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864382" y="2489200"/>
            <a:ext cx="7670018" cy="3530600"/>
          </a:xfrm>
        </p:spPr>
        <p:txBody>
          <a:bodyPr>
            <a:normAutofit/>
          </a:bodyPr>
          <a:lstStyle/>
          <a:p>
            <a:pPr algn="just"/>
            <a:r>
              <a:rPr lang="en-GB" sz="2400" dirty="0" smtClean="0">
                <a:latin typeface="Times New Roman" pitchFamily="18" charset="0"/>
                <a:cs typeface="Times New Roman" pitchFamily="18" charset="0"/>
              </a:rPr>
              <a:t>Narrow alleys that do not allow vehicles like ambulances , fire brigades, trucks , SWM vehicles to pass.</a:t>
            </a:r>
          </a:p>
          <a:p>
            <a:pPr algn="just"/>
            <a:r>
              <a:rPr lang="en-GB" sz="2400" dirty="0" smtClean="0">
                <a:latin typeface="Times New Roman" pitchFamily="18" charset="0"/>
                <a:cs typeface="Times New Roman" pitchFamily="18" charset="0"/>
              </a:rPr>
              <a:t>Heaps of garbage accumulates on streets without collection.</a:t>
            </a:r>
          </a:p>
          <a:p>
            <a:pPr algn="just"/>
            <a:r>
              <a:rPr lang="en-GB" sz="2400" dirty="0" smtClean="0">
                <a:latin typeface="Times New Roman" pitchFamily="18" charset="0"/>
                <a:cs typeface="Times New Roman" pitchFamily="18" charset="0"/>
              </a:rPr>
              <a:t>Infrastructure facilities can not be improved due to haphazard settlements pattern.</a:t>
            </a:r>
          </a:p>
          <a:p>
            <a:pPr algn="just">
              <a:buNone/>
            </a:pPr>
            <a:endParaRPr lang="en-GB"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211230" cy="709865"/>
          </a:xfrm>
        </p:spPr>
        <p:txBody>
          <a:bodyPr/>
          <a:lstStyle/>
          <a:p>
            <a:pPr algn="ctr"/>
            <a:r>
              <a:rPr lang="en-GB" sz="4000" b="1" dirty="0" smtClean="0">
                <a:latin typeface="Times New Roman" pitchFamily="18" charset="0"/>
                <a:cs typeface="Times New Roman" pitchFamily="18" charset="0"/>
              </a:rPr>
              <a:t>POTENTIALS FOR SLUMS</a:t>
            </a:r>
            <a:endParaRPr lang="en-GB" sz="40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2209800"/>
            <a:ext cx="8077200" cy="3911600"/>
          </a:xfrm>
        </p:spPr>
        <p:txBody>
          <a:bodyPr>
            <a:noAutofit/>
          </a:bodyPr>
          <a:lstStyle/>
          <a:p>
            <a:pPr lvl="0" algn="just"/>
            <a:r>
              <a:rPr lang="en-GB" sz="2400" dirty="0" smtClean="0">
                <a:latin typeface="Times New Roman" pitchFamily="18" charset="0"/>
                <a:cs typeface="Times New Roman" pitchFamily="18" charset="0"/>
              </a:rPr>
              <a:t>Improve the quality of life for poor people by providing access to clean water, improved sanitation, and waste management services; and supporting secure land tenure and affordable housing.</a:t>
            </a:r>
          </a:p>
          <a:p>
            <a:pPr lvl="0" algn="just"/>
            <a:r>
              <a:rPr lang="en-GB" sz="2400" dirty="0" smtClean="0">
                <a:latin typeface="Times New Roman" pitchFamily="18" charset="0"/>
                <a:cs typeface="Times New Roman" pitchFamily="18" charset="0"/>
              </a:rPr>
              <a:t>Scale-up the capacity of local people and their institutions to engage with local authorities and other service providers for the sustainable provision of basic services.</a:t>
            </a:r>
          </a:p>
          <a:p>
            <a:pPr lvl="0" algn="just"/>
            <a:r>
              <a:rPr lang="en-GB" sz="2400" dirty="0" smtClean="0">
                <a:latin typeface="Times New Roman" pitchFamily="18" charset="0"/>
                <a:cs typeface="Times New Roman" pitchFamily="18" charset="0"/>
              </a:rPr>
              <a:t>Support income-generation activities that enable households to secure funds for the improvement of physical facilities.</a:t>
            </a:r>
          </a:p>
          <a:p>
            <a:pPr lvl="0" algn="just"/>
            <a:r>
              <a:rPr lang="en-GB" sz="2400" dirty="0" smtClean="0">
                <a:latin typeface="Times New Roman" pitchFamily="18" charset="0"/>
                <a:cs typeface="Times New Roman" pitchFamily="18" charset="0"/>
              </a:rPr>
              <a:t>Adoption of more pro-poor policies and practices for slum upgrading and land tenure at local and national levels.</a:t>
            </a:r>
          </a:p>
          <a:p>
            <a:endParaRPr lang="en-GB"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439830" cy="709865"/>
          </a:xfrm>
        </p:spPr>
        <p:txBody>
          <a:bodyPr/>
          <a:lstStyle/>
          <a:p>
            <a:pPr algn="ctr"/>
            <a:r>
              <a:rPr lang="en-GB" sz="4000" b="1" dirty="0" smtClean="0">
                <a:latin typeface="Times New Roman" pitchFamily="18" charset="0"/>
                <a:cs typeface="Times New Roman" pitchFamily="18" charset="0"/>
              </a:rPr>
              <a:t>POTENTIALS FOR SQUATTER SETTLEMENTS</a:t>
            </a:r>
            <a:endParaRPr lang="en-GB" sz="4000" dirty="0">
              <a:latin typeface="Times New Roman" pitchFamily="18" charset="0"/>
              <a:cs typeface="Times New Roman" pitchFamily="18" charset="0"/>
            </a:endParaRPr>
          </a:p>
        </p:txBody>
      </p:sp>
      <p:sp>
        <p:nvSpPr>
          <p:cNvPr id="3" name="Content Placeholder 2"/>
          <p:cNvSpPr>
            <a:spLocks noGrp="1"/>
          </p:cNvSpPr>
          <p:nvPr>
            <p:ph idx="1"/>
          </p:nvPr>
        </p:nvSpPr>
        <p:spPr>
          <a:xfrm>
            <a:off x="609600" y="2362200"/>
            <a:ext cx="7924800" cy="4038600"/>
          </a:xfrm>
        </p:spPr>
        <p:txBody>
          <a:bodyPr>
            <a:normAutofit fontScale="92500" lnSpcReduction="10000"/>
          </a:bodyPr>
          <a:lstStyle/>
          <a:p>
            <a:pPr lvl="0"/>
            <a:r>
              <a:rPr lang="en-GB" sz="2800" b="1" dirty="0" smtClean="0">
                <a:latin typeface="Times New Roman" pitchFamily="18" charset="0"/>
                <a:cs typeface="Times New Roman" pitchFamily="18" charset="0"/>
              </a:rPr>
              <a:t>SITE AND SERVICE SCHEMES</a:t>
            </a:r>
            <a:endParaRPr lang="en-GB" sz="2800" dirty="0" smtClean="0">
              <a:latin typeface="Times New Roman" pitchFamily="18" charset="0"/>
              <a:cs typeface="Times New Roman" pitchFamily="18" charset="0"/>
            </a:endParaRPr>
          </a:p>
          <a:p>
            <a:pPr algn="just">
              <a:buNone/>
            </a:pPr>
            <a:r>
              <a:rPr lang="en-GB" dirty="0" smtClean="0"/>
              <a:t>	</a:t>
            </a:r>
            <a:r>
              <a:rPr lang="en-GB" sz="2600" dirty="0" smtClean="0">
                <a:latin typeface="Times New Roman" pitchFamily="18" charset="0"/>
                <a:cs typeface="Times New Roman" pitchFamily="18" charset="0"/>
              </a:rPr>
              <a:t>These give people the chance to rent or buy a piece of land. The land is connected to the city by transport links and has access to essential services (e.g. water). People build their own homes using money from a low-interest loan.</a:t>
            </a:r>
            <a:endParaRPr lang="en-GB" dirty="0" smtClean="0">
              <a:latin typeface="Times New Roman" pitchFamily="18" charset="0"/>
              <a:cs typeface="Times New Roman" pitchFamily="18" charset="0"/>
            </a:endParaRPr>
          </a:p>
          <a:p>
            <a:pPr lvl="0"/>
            <a:r>
              <a:rPr lang="en-GB" sz="2800" b="1" dirty="0" smtClean="0">
                <a:latin typeface="Times New Roman" pitchFamily="18" charset="0"/>
                <a:cs typeface="Times New Roman" pitchFamily="18" charset="0"/>
              </a:rPr>
              <a:t>SELF-HELP SCHEMES</a:t>
            </a:r>
            <a:endParaRPr lang="en-GB" sz="2800" dirty="0" smtClean="0">
              <a:latin typeface="Times New Roman" pitchFamily="18" charset="0"/>
              <a:cs typeface="Times New Roman" pitchFamily="18" charset="0"/>
            </a:endParaRPr>
          </a:p>
          <a:p>
            <a:pPr algn="just">
              <a:buNone/>
            </a:pPr>
            <a:r>
              <a:rPr lang="en-GB" dirty="0" smtClean="0"/>
              <a:t>	</a:t>
            </a:r>
            <a:r>
              <a:rPr lang="en-GB" sz="2600" dirty="0" smtClean="0">
                <a:latin typeface="Times New Roman" pitchFamily="18" charset="0"/>
                <a:cs typeface="Times New Roman" pitchFamily="18" charset="0"/>
              </a:rPr>
              <a:t>These give people the tools and training to improve their homes. Low-interest loans may be used to help people fund these changes. People may be given legal ownership of the land.</a:t>
            </a:r>
            <a:endParaRPr lang="en-GB" dirty="0" smtClean="0">
              <a:latin typeface="Times New Roman" pitchFamily="18" charset="0"/>
              <a:cs typeface="Times New Roman" pitchFamily="18" charset="0"/>
            </a:endParaRPr>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latin typeface="Times New Roman" pitchFamily="18" charset="0"/>
                <a:cs typeface="Times New Roman" pitchFamily="18" charset="0"/>
              </a:rPr>
              <a:t>Cont..</a:t>
            </a:r>
            <a:endParaRPr lang="en-GB"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2489200"/>
            <a:ext cx="8153400" cy="3530600"/>
          </a:xfrm>
        </p:spPr>
        <p:txBody>
          <a:bodyPr>
            <a:normAutofit/>
          </a:bodyPr>
          <a:lstStyle/>
          <a:p>
            <a:pPr lvl="0" algn="just"/>
            <a:r>
              <a:rPr lang="en-GB" sz="2800" b="1" dirty="0" smtClean="0">
                <a:latin typeface="Times New Roman" pitchFamily="18" charset="0"/>
                <a:cs typeface="Times New Roman" pitchFamily="18" charset="0"/>
              </a:rPr>
              <a:t>RURAL INVESTMENT </a:t>
            </a:r>
            <a:endParaRPr lang="en-GB" sz="2800" dirty="0" smtClean="0">
              <a:latin typeface="Times New Roman" pitchFamily="18" charset="0"/>
              <a:cs typeface="Times New Roman" pitchFamily="18" charset="0"/>
            </a:endParaRPr>
          </a:p>
          <a:p>
            <a:pPr algn="just">
              <a:buNone/>
            </a:pPr>
            <a:r>
              <a:rPr lang="en-GB" sz="2400" dirty="0" smtClean="0">
                <a:latin typeface="Times New Roman" pitchFamily="18" charset="0"/>
                <a:cs typeface="Times New Roman" pitchFamily="18" charset="0"/>
              </a:rPr>
              <a:t>	Improving the quality of life and creating greater opportunities in rural areas may prevent people from migrating to urban areas. Investment in rural areas may therefore help to improve conditions in the city as well.</a:t>
            </a:r>
          </a:p>
          <a:p>
            <a:pPr algn="just"/>
            <a:endParaRPr lang="en-GB"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668430" cy="709865"/>
          </a:xfrm>
        </p:spPr>
        <p:txBody>
          <a:bodyPr/>
          <a:lstStyle/>
          <a:p>
            <a:pPr algn="ctr"/>
            <a:r>
              <a:rPr lang="en-GB" sz="4000" b="1" dirty="0" smtClean="0">
                <a:latin typeface="Times New Roman" pitchFamily="18" charset="0"/>
                <a:cs typeface="Times New Roman" pitchFamily="18" charset="0"/>
              </a:rPr>
              <a:t>SLUMS AND SQUATTER IDENTIFICATION</a:t>
            </a:r>
            <a:endParaRPr lang="en-GB" sz="4000" dirty="0">
              <a:latin typeface="Times New Roman" pitchFamily="18" charset="0"/>
              <a:cs typeface="Times New Roman" pitchFamily="18" charset="0"/>
            </a:endParaRPr>
          </a:p>
        </p:txBody>
      </p:sp>
      <p:sp>
        <p:nvSpPr>
          <p:cNvPr id="3" name="Content Placeholder 2"/>
          <p:cNvSpPr>
            <a:spLocks noGrp="1"/>
          </p:cNvSpPr>
          <p:nvPr>
            <p:ph idx="1"/>
          </p:nvPr>
        </p:nvSpPr>
        <p:spPr>
          <a:xfrm>
            <a:off x="609600" y="2514600"/>
            <a:ext cx="8305800" cy="4038600"/>
          </a:xfrm>
        </p:spPr>
        <p:txBody>
          <a:bodyPr>
            <a:normAutofit/>
          </a:bodyPr>
          <a:lstStyle/>
          <a:p>
            <a:pPr lvl="0" algn="just"/>
            <a:r>
              <a:rPr lang="en-GB" sz="2400" dirty="0" smtClean="0">
                <a:latin typeface="Times New Roman" pitchFamily="18" charset="0"/>
                <a:cs typeface="Times New Roman" pitchFamily="18" charset="0"/>
              </a:rPr>
              <a:t>There is no universal model of a slum and squatter in a physical sense that would allow the development of a standard method for all slum identification and mapping.</a:t>
            </a:r>
          </a:p>
          <a:p>
            <a:pPr lvl="0" algn="just"/>
            <a:r>
              <a:rPr lang="en-GB" sz="2400" dirty="0" smtClean="0">
                <a:latin typeface="Times New Roman" pitchFamily="18" charset="0"/>
                <a:cs typeface="Times New Roman" pitchFamily="18" charset="0"/>
              </a:rPr>
              <a:t>The diversity of slum and squatter conditions is such that even within one city many different manifestations of slums may be found, each of which may require specific methodological adjustments for identification and mapping.</a:t>
            </a:r>
          </a:p>
          <a:p>
            <a:endParaRPr lang="en-GB" sz="2400" dirty="0" smtClean="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latin typeface="Times New Roman" pitchFamily="18" charset="0"/>
                <a:cs typeface="Times New Roman" pitchFamily="18" charset="0"/>
              </a:rPr>
              <a:t>Cont..</a:t>
            </a:r>
            <a:endParaRPr lang="en-GB"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685800" y="2489200"/>
            <a:ext cx="7848600" cy="3530600"/>
          </a:xfrm>
        </p:spPr>
        <p:txBody>
          <a:bodyPr>
            <a:normAutofit/>
          </a:bodyPr>
          <a:lstStyle/>
          <a:p>
            <a:pPr lvl="0" algn="just"/>
            <a:r>
              <a:rPr lang="en-GB" sz="2400" dirty="0" smtClean="0">
                <a:latin typeface="Times New Roman" pitchFamily="18" charset="0"/>
                <a:cs typeface="Times New Roman" pitchFamily="18" charset="0"/>
              </a:rPr>
              <a:t>The globally used method for the identification and delineation of slum and squatters areas based on high resolution remote sensing images and supplementary data sets, e.g. census and related GIS data on infrastructure and services.</a:t>
            </a:r>
          </a:p>
          <a:p>
            <a:pPr lvl="0" algn="just"/>
            <a:r>
              <a:rPr lang="en-GB" sz="2400" dirty="0" smtClean="0">
                <a:latin typeface="Times New Roman" pitchFamily="18" charset="0"/>
                <a:cs typeface="Times New Roman" pitchFamily="18" charset="0"/>
              </a:rPr>
              <a:t> This allows the formulation of a global strategy to collect sufficient and reliable information at the sub-city level and to link that to information at the city level. </a:t>
            </a:r>
          </a:p>
          <a:p>
            <a:endParaRPr lang="en-GB"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516030" cy="709865"/>
          </a:xfrm>
        </p:spPr>
        <p:txBody>
          <a:bodyPr/>
          <a:lstStyle/>
          <a:p>
            <a:pPr algn="ctr"/>
            <a:r>
              <a:rPr lang="en-GB" sz="4000" b="1" dirty="0" smtClean="0">
                <a:latin typeface="Times New Roman" pitchFamily="18" charset="0"/>
                <a:cs typeface="Times New Roman" pitchFamily="18" charset="0"/>
              </a:rPr>
              <a:t>KATCHI ABADIS IN PAKISTAN</a:t>
            </a:r>
            <a:endParaRPr lang="en-GB"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609600" y="2489200"/>
            <a:ext cx="8001000" cy="3530600"/>
          </a:xfrm>
        </p:spPr>
        <p:txBody>
          <a:bodyPr>
            <a:noAutofit/>
          </a:bodyPr>
          <a:lstStyle/>
          <a:p>
            <a:pPr algn="just"/>
            <a:r>
              <a:rPr lang="en-GB" sz="2400" dirty="0" smtClean="0">
                <a:latin typeface="Times New Roman" pitchFamily="18" charset="0"/>
                <a:cs typeface="Times New Roman" pitchFamily="18" charset="0"/>
              </a:rPr>
              <a:t>Squatter settlements are meant by the word Katchi Abadis in the context of Pakistan.</a:t>
            </a:r>
          </a:p>
          <a:p>
            <a:pPr algn="just"/>
            <a:r>
              <a:rPr lang="en-GB" sz="2400" dirty="0" smtClean="0">
                <a:latin typeface="Times New Roman" pitchFamily="18" charset="0"/>
                <a:cs typeface="Times New Roman" pitchFamily="18" charset="0"/>
              </a:rPr>
              <a:t>All settlements that were on illegal lands either of government or private sector, comprising a minimum number of 30 dwelling unit as on or before 23 March, 1985 were declared as Katchi Abadis by Junejo Government.</a:t>
            </a:r>
          </a:p>
          <a:p>
            <a:pPr algn="just"/>
            <a:r>
              <a:rPr lang="en-GB" sz="2400" dirty="0" smtClean="0">
                <a:latin typeface="Times New Roman" pitchFamily="18" charset="0"/>
                <a:cs typeface="Times New Roman" pitchFamily="18" charset="0"/>
              </a:rPr>
              <a:t>According to World Bank report, 13.1% or one in eight people living in urban areas live below the national poverty line.</a:t>
            </a:r>
            <a:endParaRPr lang="en-GB"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391400" cy="1206502"/>
          </a:xfrm>
        </p:spPr>
        <p:txBody>
          <a:bodyPr/>
          <a:lstStyle/>
          <a:p>
            <a:pPr algn="ctr"/>
            <a:r>
              <a:rPr lang="en-GB" sz="4000" b="1" dirty="0" smtClean="0">
                <a:latin typeface="Times New Roman" pitchFamily="18" charset="0"/>
                <a:cs typeface="Times New Roman" pitchFamily="18" charset="0"/>
              </a:rPr>
              <a:t>KATCHI ABADIS IN PAKISTAN</a:t>
            </a:r>
            <a:endParaRPr lang="en-GB" sz="4000" dirty="0"/>
          </a:p>
        </p:txBody>
      </p:sp>
      <p:sp>
        <p:nvSpPr>
          <p:cNvPr id="3" name="Content Placeholder 2"/>
          <p:cNvSpPr>
            <a:spLocks noGrp="1"/>
          </p:cNvSpPr>
          <p:nvPr>
            <p:ph idx="1"/>
          </p:nvPr>
        </p:nvSpPr>
        <p:spPr>
          <a:xfrm>
            <a:off x="685800" y="2489200"/>
            <a:ext cx="8001000" cy="3530600"/>
          </a:xfrm>
        </p:spPr>
        <p:txBody>
          <a:bodyPr>
            <a:normAutofit/>
          </a:bodyPr>
          <a:lstStyle/>
          <a:p>
            <a:pPr algn="just"/>
            <a:r>
              <a:rPr lang="en-GB" sz="2400" dirty="0" smtClean="0">
                <a:latin typeface="Times New Roman" pitchFamily="18" charset="0"/>
                <a:cs typeface="Times New Roman" pitchFamily="18" charset="0"/>
              </a:rPr>
              <a:t>Ownership rights were transferred to the dwellers of Katchi Abadis with the binding that they could not sell their property before 5 years.</a:t>
            </a:r>
          </a:p>
          <a:p>
            <a:pPr algn="just"/>
            <a:r>
              <a:rPr lang="en-GB" sz="2400" dirty="0" smtClean="0">
                <a:latin typeface="Times New Roman" pitchFamily="18" charset="0"/>
                <a:cs typeface="Times New Roman" pitchFamily="18" charset="0"/>
              </a:rPr>
              <a:t>Katchi Abadis on private lands were deleted in the documents as Katchi  Abadis</a:t>
            </a:r>
          </a:p>
          <a:p>
            <a:pPr algn="just"/>
            <a:r>
              <a:rPr lang="en-GB" sz="2400" dirty="0" smtClean="0">
                <a:latin typeface="Times New Roman" pitchFamily="18" charset="0"/>
                <a:cs typeface="Times New Roman" pitchFamily="18" charset="0"/>
              </a:rPr>
              <a:t>Transferred  Katchi Abadis were further mutated by the Revenue Department.</a:t>
            </a:r>
          </a:p>
          <a:p>
            <a:pPr algn="just">
              <a:buNone/>
            </a:pPr>
            <a:endParaRPr lang="en-GB"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838200"/>
            <a:ext cx="7620000" cy="901702"/>
          </a:xfrm>
        </p:spPr>
        <p:txBody>
          <a:bodyPr/>
          <a:lstStyle/>
          <a:p>
            <a:pPr algn="ctr"/>
            <a:r>
              <a:rPr lang="en-US" sz="4000" b="1" dirty="0" smtClean="0">
                <a:latin typeface="Times New Roman" pitchFamily="18" charset="0"/>
                <a:cs typeface="Times New Roman" pitchFamily="18" charset="0"/>
              </a:rPr>
              <a:t>DEFINITIONS</a:t>
            </a:r>
            <a:endParaRPr lang="en-US" sz="4000" b="1" dirty="0">
              <a:latin typeface="Times New Roman" pitchFamily="18" charset="0"/>
              <a:cs typeface="Times New Roman" pitchFamily="18" charset="0"/>
            </a:endParaRPr>
          </a:p>
        </p:txBody>
      </p:sp>
      <p:sp>
        <p:nvSpPr>
          <p:cNvPr id="2" name="Content Placeholder 1"/>
          <p:cNvSpPr>
            <a:spLocks noGrp="1"/>
          </p:cNvSpPr>
          <p:nvPr>
            <p:ph idx="1"/>
          </p:nvPr>
        </p:nvSpPr>
        <p:spPr>
          <a:xfrm>
            <a:off x="609600" y="2209800"/>
            <a:ext cx="8001000" cy="4343400"/>
          </a:xfrm>
        </p:spPr>
        <p:txBody>
          <a:bodyPr>
            <a:noAutofit/>
          </a:bodyPr>
          <a:lstStyle/>
          <a:p>
            <a:pPr algn="just"/>
            <a:r>
              <a:rPr lang="en-GB" sz="2400" dirty="0" smtClean="0">
                <a:latin typeface="Times New Roman" pitchFamily="18" charset="0"/>
                <a:cs typeface="Times New Roman" pitchFamily="18" charset="0"/>
              </a:rPr>
              <a:t>Slum is defined as “A heavily populated urban area characterized by sub-standard housing. And squalor.( UN-HABITAT)</a:t>
            </a:r>
          </a:p>
          <a:p>
            <a:pPr algn="just"/>
            <a:r>
              <a:rPr lang="en-GB" sz="2400" dirty="0" smtClean="0">
                <a:latin typeface="Times New Roman" pitchFamily="18" charset="0"/>
                <a:cs typeface="Times New Roman" pitchFamily="18" charset="0"/>
              </a:rPr>
              <a:t>A squatter settlement, on the other hand, is an area of poor quality housing built on illegally occupied land. Squatters settle on land especially public or unoccupied land without right or title. </a:t>
            </a:r>
          </a:p>
          <a:p>
            <a:pPr algn="just"/>
            <a:r>
              <a:rPr lang="en-GB" sz="2400" dirty="0" smtClean="0">
                <a:latin typeface="Times New Roman" pitchFamily="18" charset="0"/>
                <a:cs typeface="Times New Roman" pitchFamily="18" charset="0"/>
              </a:rPr>
              <a:t>Slums refer to the environmental aspects of the area where a community resides, while squatters refer to the legality of the Land ownership and other infrastructure provision. </a:t>
            </a:r>
          </a:p>
          <a:p>
            <a:pPr marL="0" indent="0" algn="just">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970984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211230" cy="709865"/>
          </a:xfrm>
        </p:spPr>
        <p:txBody>
          <a:bodyPr/>
          <a:lstStyle/>
          <a:p>
            <a:pPr algn="ctr"/>
            <a:r>
              <a:rPr lang="en-GB" sz="4000" b="1" dirty="0" smtClean="0">
                <a:latin typeface="Times New Roman" pitchFamily="18" charset="0"/>
                <a:cs typeface="Times New Roman" pitchFamily="18" charset="0"/>
              </a:rPr>
              <a:t>OTHER AFFILIATED TERM</a:t>
            </a:r>
            <a:endParaRPr lang="en-GB"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864382" y="2489200"/>
            <a:ext cx="7670018" cy="3530600"/>
          </a:xfrm>
        </p:spPr>
        <p:txBody>
          <a:bodyPr>
            <a:normAutofit/>
          </a:bodyPr>
          <a:lstStyle/>
          <a:p>
            <a:r>
              <a:rPr lang="en-GB" sz="2400" b="1" dirty="0" smtClean="0">
                <a:latin typeface="Times New Roman" pitchFamily="18" charset="0"/>
                <a:cs typeface="Times New Roman" pitchFamily="18" charset="0"/>
              </a:rPr>
              <a:t>GHETTO</a:t>
            </a:r>
          </a:p>
          <a:p>
            <a:pPr algn="just">
              <a:buNone/>
            </a:pPr>
            <a:r>
              <a:rPr lang="en-GB" sz="2400" dirty="0" smtClean="0">
                <a:latin typeface="Times New Roman" pitchFamily="18" charset="0"/>
                <a:cs typeface="Times New Roman" pitchFamily="18" charset="0"/>
              </a:rPr>
              <a:t>	The difference is that the majority of dwellers belongs to a certain racial, ethnic or religious group and is in minority as compared to overall to overall population.</a:t>
            </a:r>
            <a:endParaRPr lang="en-GB"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516030" cy="709865"/>
          </a:xfrm>
        </p:spPr>
        <p:txBody>
          <a:bodyPr/>
          <a:lstStyle/>
          <a:p>
            <a:pPr algn="ctr"/>
            <a:r>
              <a:rPr lang="en-GB" sz="4000" b="1" dirty="0" smtClean="0">
                <a:latin typeface="Times New Roman" pitchFamily="18" charset="0"/>
                <a:cs typeface="Times New Roman" pitchFamily="18" charset="0"/>
              </a:rPr>
              <a:t>HOW SLUMS LOOK LIKE?</a:t>
            </a:r>
            <a:endParaRPr lang="en-GB" sz="4000" b="1" dirty="0">
              <a:latin typeface="Times New Roman" pitchFamily="18" charset="0"/>
              <a:cs typeface="Times New Roman" pitchFamily="18" charset="0"/>
            </a:endParaRPr>
          </a:p>
        </p:txBody>
      </p:sp>
      <p:pic>
        <p:nvPicPr>
          <p:cNvPr id="1026" name="Picture 2" descr="Image result for how slums look like"/>
          <p:cNvPicPr>
            <a:picLocks noChangeAspect="1" noChangeArrowheads="1"/>
          </p:cNvPicPr>
          <p:nvPr/>
        </p:nvPicPr>
        <p:blipFill>
          <a:blip r:embed="rId2" cstate="print"/>
          <a:srcRect/>
          <a:stretch>
            <a:fillRect/>
          </a:stretch>
        </p:blipFill>
        <p:spPr bwMode="auto">
          <a:xfrm>
            <a:off x="533400" y="2133600"/>
            <a:ext cx="3657600" cy="4495800"/>
          </a:xfrm>
          <a:prstGeom prst="rect">
            <a:avLst/>
          </a:prstGeom>
          <a:noFill/>
        </p:spPr>
      </p:pic>
      <p:pic>
        <p:nvPicPr>
          <p:cNvPr id="1028" name="Picture 4" descr="Image result for how slums look like"/>
          <p:cNvPicPr>
            <a:picLocks noChangeAspect="1" noChangeArrowheads="1"/>
          </p:cNvPicPr>
          <p:nvPr/>
        </p:nvPicPr>
        <p:blipFill>
          <a:blip r:embed="rId3" cstate="print"/>
          <a:srcRect/>
          <a:stretch>
            <a:fillRect/>
          </a:stretch>
        </p:blipFill>
        <p:spPr bwMode="auto">
          <a:xfrm>
            <a:off x="4876800" y="2133600"/>
            <a:ext cx="3733800" cy="4495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439830" cy="709865"/>
          </a:xfrm>
        </p:spPr>
        <p:txBody>
          <a:bodyPr/>
          <a:lstStyle/>
          <a:p>
            <a:pPr algn="ctr"/>
            <a:r>
              <a:rPr lang="en-GB" sz="4000" b="1" dirty="0" smtClean="0">
                <a:latin typeface="Times New Roman" pitchFamily="18" charset="0"/>
                <a:cs typeface="Times New Roman" pitchFamily="18" charset="0"/>
              </a:rPr>
              <a:t>CHARACTERISTICS OF SLUMS</a:t>
            </a:r>
            <a:endParaRPr lang="en-GB"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2489200"/>
            <a:ext cx="8305800" cy="4140200"/>
          </a:xfrm>
        </p:spPr>
        <p:txBody>
          <a:bodyPr>
            <a:normAutofit/>
          </a:bodyPr>
          <a:lstStyle/>
          <a:p>
            <a:pPr algn="just"/>
            <a:r>
              <a:rPr lang="en-GB" sz="2400" dirty="0" smtClean="0">
                <a:latin typeface="Times New Roman" pitchFamily="18" charset="0"/>
                <a:cs typeface="Times New Roman" pitchFamily="18" charset="0"/>
              </a:rPr>
              <a:t>The characteristics associated with slums vary from context to context.</a:t>
            </a:r>
          </a:p>
          <a:p>
            <a:pPr algn="just"/>
            <a:r>
              <a:rPr lang="en-GB" sz="2400" dirty="0" smtClean="0">
                <a:latin typeface="Times New Roman" pitchFamily="18" charset="0"/>
                <a:cs typeface="Times New Roman" pitchFamily="18" charset="0"/>
              </a:rPr>
              <a:t>Still, they are usually characterized by:</a:t>
            </a:r>
          </a:p>
          <a:p>
            <a:pPr lvl="1" algn="just">
              <a:lnSpc>
                <a:spcPct val="110000"/>
              </a:lnSpc>
              <a:buFont typeface="Wingdings" pitchFamily="2" charset="2"/>
              <a:buChar char="§"/>
            </a:pPr>
            <a:r>
              <a:rPr lang="en-GB" sz="2400" dirty="0" smtClean="0">
                <a:latin typeface="Times New Roman" pitchFamily="18" charset="0"/>
                <a:cs typeface="Times New Roman" pitchFamily="18" charset="0"/>
              </a:rPr>
              <a:t>Urban blight</a:t>
            </a:r>
          </a:p>
          <a:p>
            <a:pPr lvl="1" algn="just">
              <a:lnSpc>
                <a:spcPct val="110000"/>
              </a:lnSpc>
              <a:buFont typeface="Wingdings" pitchFamily="2" charset="2"/>
              <a:buChar char="§"/>
            </a:pPr>
            <a:r>
              <a:rPr lang="en-GB" sz="2400" dirty="0" smtClean="0">
                <a:latin typeface="Times New Roman" pitchFamily="18" charset="0"/>
                <a:cs typeface="Times New Roman" pitchFamily="18" charset="0"/>
              </a:rPr>
              <a:t>High rates of poverty and unemployment</a:t>
            </a:r>
          </a:p>
          <a:p>
            <a:pPr lvl="1" algn="just">
              <a:lnSpc>
                <a:spcPct val="110000"/>
              </a:lnSpc>
              <a:buFont typeface="Wingdings" pitchFamily="2" charset="2"/>
              <a:buChar char="§"/>
            </a:pPr>
            <a:r>
              <a:rPr lang="en-GB" sz="2400" dirty="0" smtClean="0">
                <a:latin typeface="Times New Roman" pitchFamily="18" charset="0"/>
                <a:cs typeface="Times New Roman" pitchFamily="18" charset="0"/>
              </a:rPr>
              <a:t>Breeding ground for social problem such as drug addiction, alcoholism, high rate of mental illness and suicide</a:t>
            </a:r>
          </a:p>
          <a:p>
            <a:pPr lvl="1" algn="just">
              <a:lnSpc>
                <a:spcPct val="110000"/>
              </a:lnSpc>
              <a:buFont typeface="Wingdings" pitchFamily="2" charset="2"/>
              <a:buChar char="§"/>
            </a:pPr>
            <a:r>
              <a:rPr lang="en-GB" sz="2400" dirty="0" smtClean="0">
                <a:latin typeface="Times New Roman" pitchFamily="18" charset="0"/>
                <a:cs typeface="Times New Roman" pitchFamily="18" charset="0"/>
              </a:rPr>
              <a:t>High rate of diseases.</a:t>
            </a:r>
          </a:p>
          <a:p>
            <a:pPr lvl="0">
              <a:lnSpc>
                <a:spcPct val="110000"/>
              </a:lnSpc>
              <a:buNone/>
            </a:pPr>
            <a:endParaRPr lang="en-GB" sz="2400" dirty="0" smtClean="0">
              <a:latin typeface="Times New Roman" pitchFamily="18" charset="0"/>
              <a:cs typeface="Times New Roman" pitchFamily="18" charset="0"/>
            </a:endParaRPr>
          </a:p>
          <a:p>
            <a:pPr>
              <a:buFont typeface="+mj-lt"/>
              <a:buAutoNum type="arabicPeriod"/>
            </a:pPr>
            <a:endParaRPr lang="en-GB" sz="2400" dirty="0" smtClean="0">
              <a:latin typeface="Times New Roman" pitchFamily="18" charset="0"/>
              <a:cs typeface="Times New Roman" pitchFamily="18" charset="0"/>
            </a:endParaRPr>
          </a:p>
          <a:p>
            <a:pPr>
              <a:buFont typeface="+mj-lt"/>
              <a:buAutoNum type="arabicPeriod"/>
            </a:pPr>
            <a:endParaRPr lang="en-GB"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592230" cy="709865"/>
          </a:xfrm>
        </p:spPr>
        <p:txBody>
          <a:bodyPr/>
          <a:lstStyle/>
          <a:p>
            <a:pPr algn="ctr"/>
            <a:r>
              <a:rPr lang="en-GB" sz="4000" b="1" dirty="0" smtClean="0">
                <a:latin typeface="Times New Roman" pitchFamily="18" charset="0"/>
                <a:cs typeface="Times New Roman" pitchFamily="18" charset="0"/>
              </a:rPr>
              <a:t>CHARACTERISTICS OF SLUMS</a:t>
            </a:r>
            <a:endParaRPr lang="en-GB" sz="4000" dirty="0"/>
          </a:p>
        </p:txBody>
      </p:sp>
      <p:sp>
        <p:nvSpPr>
          <p:cNvPr id="3" name="Content Placeholder 2"/>
          <p:cNvSpPr>
            <a:spLocks noGrp="1"/>
          </p:cNvSpPr>
          <p:nvPr>
            <p:ph idx="1"/>
          </p:nvPr>
        </p:nvSpPr>
        <p:spPr>
          <a:xfrm>
            <a:off x="864382" y="2489200"/>
            <a:ext cx="7822418" cy="3911600"/>
          </a:xfrm>
        </p:spPr>
        <p:txBody>
          <a:bodyPr>
            <a:normAutofit/>
          </a:bodyPr>
          <a:lstStyle/>
          <a:p>
            <a:pPr lvl="0" algn="just">
              <a:lnSpc>
                <a:spcPct val="110000"/>
              </a:lnSpc>
              <a:buFont typeface="Wingdings" pitchFamily="2" charset="2"/>
              <a:buChar char="§"/>
            </a:pPr>
            <a:r>
              <a:rPr lang="en-GB" sz="2400" dirty="0" smtClean="0">
                <a:latin typeface="Times New Roman" pitchFamily="18" charset="0"/>
                <a:cs typeface="Times New Roman" pitchFamily="18" charset="0"/>
              </a:rPr>
              <a:t>It is overcrowded by extremely high density of dwellings and population.</a:t>
            </a:r>
          </a:p>
          <a:p>
            <a:pPr algn="just">
              <a:lnSpc>
                <a:spcPct val="110000"/>
              </a:lnSpc>
              <a:buFont typeface="Wingdings" pitchFamily="2" charset="2"/>
              <a:buChar char="§"/>
            </a:pPr>
            <a:r>
              <a:rPr lang="en-GB" sz="2400" dirty="0" smtClean="0">
                <a:latin typeface="Times New Roman" pitchFamily="18" charset="0"/>
                <a:cs typeface="Times New Roman" pitchFamily="18" charset="0"/>
              </a:rPr>
              <a:t>Dilapidated and poor quality housing structures.</a:t>
            </a:r>
          </a:p>
          <a:p>
            <a:pPr algn="just">
              <a:lnSpc>
                <a:spcPct val="110000"/>
              </a:lnSpc>
              <a:buFont typeface="Wingdings" pitchFamily="2" charset="2"/>
              <a:buChar char="§"/>
            </a:pPr>
            <a:r>
              <a:rPr lang="en-GB" sz="2400" dirty="0" smtClean="0">
                <a:latin typeface="Times New Roman" pitchFamily="18" charset="0"/>
                <a:cs typeface="Times New Roman" pitchFamily="18" charset="0"/>
              </a:rPr>
              <a:t>It lacks basic services such as adequate access to safe water, paved walkways and sanitation</a:t>
            </a:r>
          </a:p>
          <a:p>
            <a:pPr algn="just">
              <a:lnSpc>
                <a:spcPct val="110000"/>
              </a:lnSpc>
              <a:buFont typeface="Wingdings" pitchFamily="2" charset="2"/>
              <a:buChar char="§"/>
            </a:pPr>
            <a:r>
              <a:rPr lang="en-GB" sz="2400" dirty="0" smtClean="0">
                <a:latin typeface="Times New Roman" pitchFamily="18" charset="0"/>
                <a:cs typeface="Times New Roman" pitchFamily="18" charset="0"/>
              </a:rPr>
              <a:t>Insecure residential status.</a:t>
            </a:r>
          </a:p>
          <a:p>
            <a:pPr algn="just">
              <a:lnSpc>
                <a:spcPct val="110000"/>
              </a:lnSpc>
              <a:buFont typeface="Wingdings" pitchFamily="2" charset="2"/>
              <a:buChar char="§"/>
            </a:pPr>
            <a:r>
              <a:rPr lang="en-GB" sz="2400" dirty="0" smtClean="0">
                <a:latin typeface="Times New Roman" pitchFamily="18" charset="0"/>
                <a:cs typeface="Times New Roman" pitchFamily="18" charset="0"/>
              </a:rPr>
              <a:t>Low socio economic status</a:t>
            </a:r>
          </a:p>
          <a:p>
            <a:pPr algn="just">
              <a:lnSpc>
                <a:spcPct val="110000"/>
              </a:lnSpc>
              <a:buFont typeface="+mj-lt"/>
              <a:buAutoNum type="arabicPeriod"/>
            </a:pPr>
            <a:endParaRPr lang="en-GB"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211230" cy="709865"/>
          </a:xfrm>
        </p:spPr>
        <p:txBody>
          <a:bodyPr/>
          <a:lstStyle/>
          <a:p>
            <a:pPr algn="ctr"/>
            <a:r>
              <a:rPr lang="en-GB" sz="4000" b="1" dirty="0" smtClean="0">
                <a:latin typeface="Times New Roman" pitchFamily="18" charset="0"/>
                <a:cs typeface="Times New Roman" pitchFamily="18" charset="0"/>
              </a:rPr>
              <a:t>GROWTH OF SLUMS</a:t>
            </a:r>
            <a:endParaRPr lang="en-GB"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609600" y="2489200"/>
            <a:ext cx="8001000" cy="3530600"/>
          </a:xfrm>
        </p:spPr>
        <p:txBody>
          <a:bodyPr>
            <a:normAutofit/>
          </a:bodyPr>
          <a:lstStyle/>
          <a:p>
            <a:pPr algn="just"/>
            <a:r>
              <a:rPr lang="en-GB" sz="2400" dirty="0" smtClean="0">
                <a:latin typeface="Times New Roman" pitchFamily="18" charset="0"/>
                <a:cs typeface="Times New Roman" pitchFamily="18" charset="0"/>
              </a:rPr>
              <a:t>According to UN-Habitat around 33% of the urban population in the developing world in 2012, or about 863 million people lived in slums.</a:t>
            </a:r>
          </a:p>
          <a:p>
            <a:pPr algn="just"/>
            <a:r>
              <a:rPr lang="en-GB" sz="2400" dirty="0" smtClean="0">
                <a:latin typeface="Times New Roman" pitchFamily="18" charset="0"/>
                <a:cs typeface="Times New Roman" pitchFamily="18" charset="0"/>
              </a:rPr>
              <a:t>The proportion of urban population living in slums in 2012 was highest in Sub-Saharan Africa (62%) , followed by the Southern Asia (35%), South eastern Asia (28%), Western Asia (25%),Oceania (24%), Latin America and the Caribbean (24%),and north Africa (13%).</a:t>
            </a:r>
            <a:endParaRPr lang="en-GB"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latin typeface="Times New Roman" pitchFamily="18" charset="0"/>
                <a:cs typeface="Times New Roman" pitchFamily="18" charset="0"/>
              </a:rPr>
              <a:t>Cont..</a:t>
            </a:r>
            <a:endParaRPr lang="en-GB"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864382" y="2489200"/>
            <a:ext cx="7670018" cy="3530600"/>
          </a:xfrm>
        </p:spPr>
        <p:txBody>
          <a:bodyPr>
            <a:normAutofit/>
          </a:bodyPr>
          <a:lstStyle/>
          <a:p>
            <a:pPr algn="just"/>
            <a:r>
              <a:rPr lang="en-GB" sz="2400" dirty="0" smtClean="0">
                <a:latin typeface="Times New Roman" pitchFamily="18" charset="0"/>
                <a:cs typeface="Times New Roman" pitchFamily="18" charset="0"/>
              </a:rPr>
              <a:t>31.6% of the world’s total population lives in slums. Percentage increases up to 43 percent for developing countries and becomes 78.2% for the least developed countries.</a:t>
            </a:r>
          </a:p>
          <a:p>
            <a:pPr algn="just"/>
            <a:r>
              <a:rPr lang="en-GB" sz="2400" dirty="0" smtClean="0">
                <a:latin typeface="Times New Roman" pitchFamily="18" charset="0"/>
                <a:cs typeface="Times New Roman" pitchFamily="18" charset="0"/>
              </a:rPr>
              <a:t>Total number of slum-dwellers in the world increases by about 36 percent during the 1990s and in the next 30 years , it is expected to increase by 2 billion.</a:t>
            </a:r>
          </a:p>
          <a:p>
            <a:pPr algn="just">
              <a:buNone/>
            </a:pPr>
            <a:endParaRPr lang="en-GB"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058830" cy="901702"/>
          </a:xfrm>
        </p:spPr>
        <p:txBody>
          <a:bodyPr/>
          <a:lstStyle/>
          <a:p>
            <a:pPr algn="ctr"/>
            <a:r>
              <a:rPr lang="en-GB" sz="4000" b="1" dirty="0" smtClean="0">
                <a:latin typeface="Times New Roman" pitchFamily="18" charset="0"/>
                <a:cs typeface="Times New Roman" pitchFamily="18" charset="0"/>
              </a:rPr>
              <a:t>CAUSES OF SLUMS</a:t>
            </a:r>
            <a:endParaRPr lang="en-GB" sz="4000" dirty="0">
              <a:latin typeface="Times New Roman" pitchFamily="18" charset="0"/>
              <a:cs typeface="Times New Roman" pitchFamily="18" charset="0"/>
            </a:endParaRPr>
          </a:p>
        </p:txBody>
      </p:sp>
      <p:sp>
        <p:nvSpPr>
          <p:cNvPr id="3" name="Content Placeholder 2"/>
          <p:cNvSpPr>
            <a:spLocks noGrp="1"/>
          </p:cNvSpPr>
          <p:nvPr>
            <p:ph idx="1"/>
          </p:nvPr>
        </p:nvSpPr>
        <p:spPr>
          <a:xfrm>
            <a:off x="864382" y="2489200"/>
            <a:ext cx="7212818" cy="3530600"/>
          </a:xfrm>
        </p:spPr>
        <p:txBody>
          <a:bodyPr>
            <a:normAutofit/>
          </a:bodyPr>
          <a:lstStyle/>
          <a:p>
            <a:pPr lvl="0"/>
            <a:r>
              <a:rPr lang="en-GB" sz="2400" dirty="0" smtClean="0">
                <a:latin typeface="Times New Roman" pitchFamily="18" charset="0"/>
                <a:cs typeface="Times New Roman" pitchFamily="18" charset="0"/>
              </a:rPr>
              <a:t>Rapid rural-to-urban migration</a:t>
            </a:r>
          </a:p>
          <a:p>
            <a:pPr lvl="0"/>
            <a:r>
              <a:rPr lang="en-GB" sz="2400" dirty="0" smtClean="0">
                <a:latin typeface="Times New Roman" pitchFamily="18" charset="0"/>
                <a:cs typeface="Times New Roman" pitchFamily="18" charset="0"/>
              </a:rPr>
              <a:t>Economic stagnation and depression</a:t>
            </a:r>
          </a:p>
          <a:p>
            <a:pPr lvl="0"/>
            <a:r>
              <a:rPr lang="en-GB" sz="2400" dirty="0" smtClean="0">
                <a:latin typeface="Times New Roman" pitchFamily="18" charset="0"/>
                <a:cs typeface="Times New Roman" pitchFamily="18" charset="0"/>
              </a:rPr>
              <a:t>Poverty </a:t>
            </a:r>
          </a:p>
          <a:p>
            <a:pPr lvl="0"/>
            <a:r>
              <a:rPr lang="en-GB" sz="2400" dirty="0" smtClean="0">
                <a:latin typeface="Times New Roman" pitchFamily="18" charset="0"/>
                <a:cs typeface="Times New Roman" pitchFamily="18" charset="0"/>
              </a:rPr>
              <a:t>Informal economy</a:t>
            </a:r>
          </a:p>
          <a:p>
            <a:pPr lvl="0"/>
            <a:r>
              <a:rPr lang="en-GB" sz="2400" dirty="0" smtClean="0">
                <a:latin typeface="Times New Roman" pitchFamily="18" charset="0"/>
                <a:cs typeface="Times New Roman" pitchFamily="18" charset="0"/>
              </a:rPr>
              <a:t>Natural disasters </a:t>
            </a:r>
          </a:p>
          <a:p>
            <a:pPr lvl="0"/>
            <a:r>
              <a:rPr lang="en-GB" sz="2400" dirty="0" smtClean="0">
                <a:latin typeface="Times New Roman" pitchFamily="18" charset="0"/>
                <a:cs typeface="Times New Roman" pitchFamily="18" charset="0"/>
              </a:rPr>
              <a:t>Politics</a:t>
            </a:r>
          </a:p>
          <a:p>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18452</TotalTime>
  <Words>833</Words>
  <Application>Microsoft Office PowerPoint</Application>
  <PresentationFormat>On-screen Show (4:3)</PresentationFormat>
  <Paragraphs>76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Ion Boardroom</vt:lpstr>
      <vt:lpstr>LECTURE # 02  SLUMS AND SQUATTERS  </vt:lpstr>
      <vt:lpstr>DEFINITIONS</vt:lpstr>
      <vt:lpstr>OTHER AFFILIATED TERM</vt:lpstr>
      <vt:lpstr>HOW SLUMS LOOK LIKE?</vt:lpstr>
      <vt:lpstr>CHARACTERISTICS OF SLUMS</vt:lpstr>
      <vt:lpstr>CHARACTERISTICS OF SLUMS</vt:lpstr>
      <vt:lpstr>GROWTH OF SLUMS</vt:lpstr>
      <vt:lpstr>Cont..</vt:lpstr>
      <vt:lpstr>CAUSES OF SLUMS</vt:lpstr>
      <vt:lpstr>CAUSES OF SQUATTERS</vt:lpstr>
      <vt:lpstr>PROBLEMS ASSOCIATED WITH SLUMS</vt:lpstr>
      <vt:lpstr>POTENTIALS FOR SLUMS</vt:lpstr>
      <vt:lpstr>POTENTIALS FOR SQUATTER SETTLEMENTS</vt:lpstr>
      <vt:lpstr>Cont..</vt:lpstr>
      <vt:lpstr>SLUMS AND SQUATTER IDENTIFICATION</vt:lpstr>
      <vt:lpstr>Cont..</vt:lpstr>
      <vt:lpstr>KATCHI ABADIS IN PAKISTAN</vt:lpstr>
      <vt:lpstr>KATCHI ABADIS IN PAKISTAN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Man and Civilization</dc:title>
  <dc:creator>ha</dc:creator>
  <cp:lastModifiedBy>City</cp:lastModifiedBy>
  <cp:revision>131</cp:revision>
  <dcterms:created xsi:type="dcterms:W3CDTF">2014-03-04T19:50:12Z</dcterms:created>
  <dcterms:modified xsi:type="dcterms:W3CDTF">2020-09-24T05:36:14Z</dcterms:modified>
</cp:coreProperties>
</file>